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4"/>
  </p:notesMasterIdLst>
  <p:sldIdLst>
    <p:sldId id="256" r:id="rId2"/>
    <p:sldId id="257" r:id="rId3"/>
    <p:sldId id="258" r:id="rId4"/>
    <p:sldId id="274" r:id="rId5"/>
    <p:sldId id="259" r:id="rId6"/>
    <p:sldId id="280" r:id="rId7"/>
    <p:sldId id="281" r:id="rId8"/>
    <p:sldId id="260" r:id="rId9"/>
    <p:sldId id="261" r:id="rId10"/>
    <p:sldId id="279" r:id="rId11"/>
    <p:sldId id="275" r:id="rId12"/>
    <p:sldId id="276" r:id="rId13"/>
    <p:sldId id="277" r:id="rId14"/>
    <p:sldId id="278" r:id="rId15"/>
    <p:sldId id="263" r:id="rId16"/>
    <p:sldId id="264" r:id="rId17"/>
    <p:sldId id="265" r:id="rId18"/>
    <p:sldId id="272" r:id="rId19"/>
    <p:sldId id="266" r:id="rId20"/>
    <p:sldId id="267" r:id="rId21"/>
    <p:sldId id="268" r:id="rId22"/>
    <p:sldId id="270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056" y="8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E5A190-43CB-8C48-8796-51736FE9306F}" type="datetimeFigureOut">
              <a:rPr lang="en-US" smtClean="0"/>
              <a:t>10/2/12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62919C-3E5F-6B46-9F2A-C69163CED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230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Ryan will begin the introduction of the project and team members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2919C-3E5F-6B46-9F2A-C69163CEDC6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118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Each group member will step forward and introduce</a:t>
            </a:r>
            <a:r>
              <a:rPr lang="en-US" baseline="0" dirty="0" smtClean="0"/>
              <a:t> themselves along with their role within the group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2919C-3E5F-6B46-9F2A-C69163CEDC6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768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2B57D59B-F70D-4582-8704-2FDABD623C7A}" type="datetimeFigureOut">
              <a:rPr lang="en-US" smtClean="0"/>
              <a:t>10/2/12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85A036E-689D-452C-B9D7-409E4F155241}" type="slidenum">
              <a:rPr lang="en-US" smtClean="0"/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7D59B-F70D-4582-8704-2FDABD623C7A}" type="datetimeFigureOut">
              <a:rPr lang="en-US" smtClean="0"/>
              <a:t>10/2/12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A036E-689D-452C-B9D7-409E4F1552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7D59B-F70D-4582-8704-2FDABD623C7A}" type="datetimeFigureOut">
              <a:rPr lang="en-US" smtClean="0"/>
              <a:t>10/2/12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A036E-689D-452C-B9D7-409E4F1552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7D59B-F70D-4582-8704-2FDABD623C7A}" type="datetimeFigureOut">
              <a:rPr lang="en-US" smtClean="0"/>
              <a:t>10/2/12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A036E-689D-452C-B9D7-409E4F1552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7D59B-F70D-4582-8704-2FDABD623C7A}" type="datetimeFigureOut">
              <a:rPr lang="en-US" smtClean="0"/>
              <a:t>10/2/12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A036E-689D-452C-B9D7-409E4F1552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7D59B-F70D-4582-8704-2FDABD623C7A}" type="datetimeFigureOut">
              <a:rPr lang="en-US" smtClean="0"/>
              <a:t>10/2/12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A036E-689D-452C-B9D7-409E4F15524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7D59B-F70D-4582-8704-2FDABD623C7A}" type="datetimeFigureOut">
              <a:rPr lang="en-US" smtClean="0"/>
              <a:t>10/2/12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A036E-689D-452C-B9D7-409E4F1552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7D59B-F70D-4582-8704-2FDABD623C7A}" type="datetimeFigureOut">
              <a:rPr lang="en-US" smtClean="0"/>
              <a:t>10/2/12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A036E-689D-452C-B9D7-409E4F1552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7D59B-F70D-4582-8704-2FDABD623C7A}" type="datetimeFigureOut">
              <a:rPr lang="en-US" smtClean="0"/>
              <a:t>10/2/12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A036E-689D-452C-B9D7-409E4F1552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7D59B-F70D-4582-8704-2FDABD623C7A}" type="datetimeFigureOut">
              <a:rPr lang="en-US" smtClean="0"/>
              <a:t>10/2/12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A036E-689D-452C-B9D7-409E4F155241}" type="slidenum">
              <a:rPr lang="en-US" smtClean="0"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7D59B-F70D-4582-8704-2FDABD623C7A}" type="datetimeFigureOut">
              <a:rPr lang="en-US" smtClean="0"/>
              <a:t>10/2/12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A036E-689D-452C-B9D7-409E4F1552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2B57D59B-F70D-4582-8704-2FDABD623C7A}" type="datetimeFigureOut">
              <a:rPr lang="en-US" smtClean="0"/>
              <a:t>10/2/12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85A036E-689D-452C-B9D7-409E4F15524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14.jpeg"/><Relationship Id="rId7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package" Target="../embeddings/Microsoft_Word_Document1.docx"/><Relationship Id="rId5" Type="http://schemas.openxmlformats.org/officeDocument/2006/relationships/image" Target="../media/image1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4400" y="2819400"/>
            <a:ext cx="3352800" cy="1676400"/>
          </a:xfrm>
        </p:spPr>
        <p:txBody>
          <a:bodyPr>
            <a:noAutofit/>
          </a:bodyPr>
          <a:lstStyle/>
          <a:p>
            <a:r>
              <a:rPr lang="en-US" dirty="0" smtClean="0"/>
              <a:t>Design and Creation of a </a:t>
            </a:r>
            <a:r>
              <a:rPr lang="en-US" dirty="0" err="1" smtClean="0"/>
              <a:t>Geodatabase</a:t>
            </a:r>
            <a:r>
              <a:rPr lang="en-US" dirty="0" smtClean="0"/>
              <a:t> on the Colorado River Refuge   Owned by Pines and Prairies Land Trust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495800" y="457200"/>
            <a:ext cx="37338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solidFill>
                  <a:srgbClr val="5B7A00"/>
                </a:solidFill>
                <a:ea typeface="+mj-ea"/>
                <a:cs typeface="+mj-cs"/>
              </a:rPr>
              <a:t>Arma</a:t>
            </a:r>
            <a:r>
              <a:rPr lang="en-US" sz="4400" dirty="0">
                <a:solidFill>
                  <a:srgbClr val="5B7A00"/>
                </a:solidFill>
                <a:ea typeface="+mj-ea"/>
                <a:cs typeface="+mj-cs"/>
              </a:rPr>
              <a:t>-Geo Products</a:t>
            </a:r>
            <a:endParaRPr lang="en-US" sz="4400" dirty="0"/>
          </a:p>
        </p:txBody>
      </p:sp>
      <p:sp>
        <p:nvSpPr>
          <p:cNvPr id="5" name="TextBox 4"/>
          <p:cNvSpPr txBox="1"/>
          <p:nvPr/>
        </p:nvSpPr>
        <p:spPr>
          <a:xfrm>
            <a:off x="5029200" y="4876800"/>
            <a:ext cx="274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Geography 4427</a:t>
            </a:r>
          </a:p>
          <a:p>
            <a:pPr algn="ctr"/>
            <a:r>
              <a:rPr lang="en-US" sz="1600" dirty="0" smtClean="0"/>
              <a:t>October 3, 2012</a:t>
            </a:r>
          </a:p>
          <a:p>
            <a:pPr algn="ctr"/>
            <a:r>
              <a:rPr lang="en-US" sz="1600" dirty="0" smtClean="0"/>
              <a:t>Texas State University</a:t>
            </a:r>
            <a:endParaRPr lang="en-US" sz="1600" dirty="0"/>
          </a:p>
        </p:txBody>
      </p:sp>
      <p:pic>
        <p:nvPicPr>
          <p:cNvPr id="6" name="Picture 5" descr="PPLT 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038600"/>
            <a:ext cx="2590800" cy="2150936"/>
          </a:xfrm>
          <a:prstGeom prst="rect">
            <a:avLst/>
          </a:prstGeom>
        </p:spPr>
      </p:pic>
      <p:pic>
        <p:nvPicPr>
          <p:cNvPr id="7" name="Picture 6" descr="armadillo working logo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0" t="23857" r="25332" b="4248"/>
          <a:stretch/>
        </p:blipFill>
        <p:spPr>
          <a:xfrm>
            <a:off x="838200" y="609600"/>
            <a:ext cx="2679701" cy="307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745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001434" cy="6466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Site Assessment </a:t>
            </a:r>
            <a:endParaRPr lang="en-US" dirty="0"/>
          </a:p>
        </p:txBody>
      </p:sp>
      <p:pic>
        <p:nvPicPr>
          <p:cNvPr id="4" name="Picture 3" descr="image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02813" y="1283787"/>
            <a:ext cx="2919054" cy="2180281"/>
          </a:xfrm>
          <a:prstGeom prst="rect">
            <a:avLst/>
          </a:prstGeom>
        </p:spPr>
      </p:pic>
      <p:pic>
        <p:nvPicPr>
          <p:cNvPr id="5" name="Picture 4" descr="image-1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5581" y="1585619"/>
            <a:ext cx="2895601" cy="2162764"/>
          </a:xfrm>
          <a:prstGeom prst="rect">
            <a:avLst/>
          </a:prstGeom>
        </p:spPr>
      </p:pic>
      <p:pic>
        <p:nvPicPr>
          <p:cNvPr id="6" name="Picture 5" descr="image-2.jpe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29467" y="3852333"/>
            <a:ext cx="2743200" cy="2048934"/>
          </a:xfrm>
          <a:prstGeom prst="rect">
            <a:avLst/>
          </a:prstGeom>
        </p:spPr>
      </p:pic>
      <p:pic>
        <p:nvPicPr>
          <p:cNvPr id="7" name="Picture 6" descr="image-3.jpe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114800"/>
            <a:ext cx="2857815" cy="2134541"/>
          </a:xfrm>
          <a:prstGeom prst="rect">
            <a:avLst/>
          </a:prstGeom>
        </p:spPr>
      </p:pic>
      <p:pic>
        <p:nvPicPr>
          <p:cNvPr id="9" name="Picture 8" descr="image-4.jpe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371600"/>
            <a:ext cx="2652516" cy="1981200"/>
          </a:xfrm>
          <a:prstGeom prst="rect">
            <a:avLst/>
          </a:prstGeom>
        </p:spPr>
      </p:pic>
      <p:pic>
        <p:nvPicPr>
          <p:cNvPr id="10" name="Picture 9" descr="bridge.jpe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7494" y="4420306"/>
            <a:ext cx="2058811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716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85800"/>
            <a:ext cx="7077634" cy="799064"/>
          </a:xfrm>
        </p:spPr>
        <p:txBody>
          <a:bodyPr/>
          <a:lstStyle/>
          <a:p>
            <a:r>
              <a:rPr lang="en-US" dirty="0" smtClean="0"/>
              <a:t>Data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2555750"/>
              </p:ext>
            </p:extLst>
          </p:nvPr>
        </p:nvGraphicFramePr>
        <p:xfrm>
          <a:off x="609600" y="1752599"/>
          <a:ext cx="7924800" cy="33527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62400"/>
                <a:gridCol w="3962400"/>
              </a:tblGrid>
              <a:tr h="37253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Necessary</a:t>
                      </a:r>
                      <a:r>
                        <a:rPr lang="en-US" sz="17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data</a:t>
                      </a:r>
                      <a:endParaRPr lang="en-US" sz="1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9087" marR="14908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 smtClean="0">
                          <a:effectLst/>
                        </a:rPr>
                        <a:t>Sources</a:t>
                      </a:r>
                      <a:endParaRPr lang="en-US" sz="1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9087" marR="149087" marT="0" marB="0"/>
                </a:tc>
              </a:tr>
              <a:tr h="37253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 smtClean="0">
                          <a:effectLst/>
                        </a:rPr>
                        <a:t>Colorado River Refuge</a:t>
                      </a:r>
                      <a:endParaRPr lang="en-US" sz="1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9087" marR="14908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</a:rPr>
                        <a:t>Client </a:t>
                      </a:r>
                      <a:r>
                        <a:rPr lang="en-US" sz="1700" dirty="0" smtClean="0">
                          <a:effectLst/>
                        </a:rPr>
                        <a:t>Supplied</a:t>
                      </a:r>
                    </a:p>
                  </a:txBody>
                  <a:tcPr marL="149087" marR="149087" marT="0" marB="0"/>
                </a:tc>
              </a:tr>
              <a:tr h="37253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Billig</a:t>
                      </a:r>
                      <a:r>
                        <a:rPr lang="en-US" sz="17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Ranch boundary</a:t>
                      </a:r>
                      <a:endParaRPr lang="en-US" sz="1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9087" marR="14908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 smtClean="0">
                          <a:effectLst/>
                        </a:rPr>
                        <a:t>Client</a:t>
                      </a:r>
                      <a:r>
                        <a:rPr lang="en-US" sz="1700" baseline="0" dirty="0" smtClean="0">
                          <a:effectLst/>
                        </a:rPr>
                        <a:t> Supplied</a:t>
                      </a:r>
                      <a:endParaRPr lang="en-US" sz="1700" dirty="0" smtClean="0">
                        <a:effectLst/>
                      </a:endParaRPr>
                    </a:p>
                  </a:txBody>
                  <a:tcPr marL="149087" marR="149087" marT="0" marB="0"/>
                </a:tc>
              </a:tr>
              <a:tr h="37253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 err="1">
                          <a:effectLst/>
                        </a:rPr>
                        <a:t>Yegua</a:t>
                      </a:r>
                      <a:r>
                        <a:rPr lang="en-US" sz="1700" dirty="0">
                          <a:effectLst/>
                        </a:rPr>
                        <a:t> </a:t>
                      </a:r>
                      <a:r>
                        <a:rPr lang="en-US" sz="1700" dirty="0" err="1">
                          <a:effectLst/>
                        </a:rPr>
                        <a:t>Knobbs</a:t>
                      </a:r>
                      <a:r>
                        <a:rPr lang="en-US" sz="1700" dirty="0">
                          <a:effectLst/>
                        </a:rPr>
                        <a:t> </a:t>
                      </a:r>
                      <a:r>
                        <a:rPr lang="en-US" sz="1700" dirty="0" smtClean="0">
                          <a:effectLst/>
                        </a:rPr>
                        <a:t>Preserve </a:t>
                      </a:r>
                      <a:r>
                        <a:rPr lang="en-US" sz="1700" dirty="0">
                          <a:effectLst/>
                        </a:rPr>
                        <a:t>boundary</a:t>
                      </a:r>
                      <a:endParaRPr lang="en-US" sz="1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9087" marR="14908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Client Supplied</a:t>
                      </a:r>
                      <a:endParaRPr lang="en-US" sz="1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9087" marR="149087" marT="0" marB="0"/>
                </a:tc>
              </a:tr>
              <a:tr h="37253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County boundary</a:t>
                      </a:r>
                      <a:endParaRPr lang="en-US" sz="1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9087" marR="14908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</a:rPr>
                        <a:t>TNRIS</a:t>
                      </a:r>
                      <a:endParaRPr lang="en-US" sz="1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9087" marR="149087" marT="0" marB="0"/>
                </a:tc>
              </a:tr>
              <a:tr h="37253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DEM of Bastrop County</a:t>
                      </a:r>
                      <a:endParaRPr lang="en-US" sz="1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9087" marR="14908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</a:rPr>
                        <a:t>TNRIS</a:t>
                      </a:r>
                      <a:endParaRPr lang="en-US" sz="1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9087" marR="149087" marT="0" marB="0"/>
                </a:tc>
              </a:tr>
              <a:tr h="37253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Waterways of Texas </a:t>
                      </a:r>
                      <a:endParaRPr lang="en-US" sz="1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9087" marR="14908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TNRIS</a:t>
                      </a:r>
                      <a:endParaRPr lang="en-US" sz="1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9087" marR="149087" marT="0" marB="0"/>
                </a:tc>
              </a:tr>
              <a:tr h="37253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 smtClean="0">
                          <a:effectLst/>
                        </a:rPr>
                        <a:t>Railroad </a:t>
                      </a:r>
                      <a:r>
                        <a:rPr lang="en-US" sz="1700" dirty="0">
                          <a:effectLst/>
                        </a:rPr>
                        <a:t>Tracks of Texas</a:t>
                      </a:r>
                      <a:endParaRPr lang="en-US" sz="1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9087" marR="14908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TNRIS</a:t>
                      </a:r>
                      <a:endParaRPr lang="en-US" sz="1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9087" marR="149087" marT="0" marB="0"/>
                </a:tc>
              </a:tr>
              <a:tr h="37253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</a:rPr>
                        <a:t>Texas Roads</a:t>
                      </a:r>
                      <a:endParaRPr lang="en-US" sz="1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9087" marR="14908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 smtClean="0">
                          <a:effectLst/>
                        </a:rPr>
                        <a:t>TNRIS</a:t>
                      </a:r>
                    </a:p>
                  </a:txBody>
                  <a:tcPr marL="149087" marR="149087" marT="0" marB="0"/>
                </a:tc>
              </a:tr>
            </a:tbl>
          </a:graphicData>
        </a:graphic>
      </p:graphicFrame>
      <p:pic>
        <p:nvPicPr>
          <p:cNvPr id="4" name="Picture 3" descr="armadillo working logo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0" t="23857" r="25332" b="4248"/>
          <a:stretch/>
        </p:blipFill>
        <p:spPr>
          <a:xfrm>
            <a:off x="7620000" y="5334000"/>
            <a:ext cx="931026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958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762000"/>
            <a:ext cx="7077634" cy="722864"/>
          </a:xfrm>
        </p:spPr>
        <p:txBody>
          <a:bodyPr>
            <a:normAutofit/>
          </a:bodyPr>
          <a:lstStyle/>
          <a:p>
            <a:r>
              <a:rPr lang="en-US" dirty="0" smtClean="0"/>
              <a:t>Data continued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66800" y="1828800"/>
            <a:ext cx="6777317" cy="350897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Client supplied data varies in </a:t>
            </a:r>
            <a:r>
              <a:rPr lang="en-US" dirty="0" smtClean="0"/>
              <a:t>usability.</a:t>
            </a:r>
          </a:p>
          <a:p>
            <a:endParaRPr lang="en-US" dirty="0"/>
          </a:p>
          <a:p>
            <a:r>
              <a:rPr lang="en-US" dirty="0"/>
              <a:t>Online sources, such as Texas Natural Resources Information System (TNRIS)are helpful for providing state and county data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Some data will need to be collected by team</a:t>
            </a:r>
          </a:p>
        </p:txBody>
      </p:sp>
      <p:pic>
        <p:nvPicPr>
          <p:cNvPr id="4" name="Picture 3" descr="armadillo working logo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0" t="23857" r="25332" b="4248"/>
          <a:stretch/>
        </p:blipFill>
        <p:spPr>
          <a:xfrm>
            <a:off x="7620000" y="5334000"/>
            <a:ext cx="931026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350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685800"/>
            <a:ext cx="7077634" cy="724936"/>
          </a:xfrm>
        </p:spPr>
        <p:txBody>
          <a:bodyPr/>
          <a:lstStyle/>
          <a:p>
            <a:r>
              <a:rPr lang="en-US" dirty="0" smtClean="0"/>
              <a:t>Methodology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905000"/>
            <a:ext cx="6777317" cy="3508977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/>
              <a:t>Delineate major features to include in the </a:t>
            </a:r>
            <a:r>
              <a:rPr lang="en-US" sz="2000" dirty="0" err="1" smtClean="0"/>
              <a:t>geodatabase</a:t>
            </a:r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Each category of major features will be given its own layer</a:t>
            </a:r>
            <a:r>
              <a:rPr lang="en-US" sz="2000" dirty="0"/>
              <a:t> </a:t>
            </a:r>
            <a:r>
              <a:rPr lang="en-US" sz="2000" dirty="0" smtClean="0"/>
              <a:t>with attribute tables that identify unique characteristics</a:t>
            </a:r>
            <a:r>
              <a:rPr lang="en-US" sz="2000" dirty="0"/>
              <a:t> </a:t>
            </a:r>
            <a:r>
              <a:rPr lang="en-US" sz="2000" dirty="0" smtClean="0"/>
              <a:t>(geographic coordinates, levels of measurement, etc.)</a:t>
            </a:r>
          </a:p>
          <a:p>
            <a:endParaRPr lang="en-US" sz="2000" dirty="0" smtClean="0"/>
          </a:p>
          <a:p>
            <a:r>
              <a:rPr lang="en-US" sz="2000" dirty="0" smtClean="0"/>
              <a:t>Some data gathered directly from field</a:t>
            </a:r>
          </a:p>
          <a:p>
            <a:pPr lvl="1"/>
            <a:r>
              <a:rPr lang="en-US" sz="1800" dirty="0" smtClean="0"/>
              <a:t>Handheld GPS</a:t>
            </a:r>
          </a:p>
          <a:p>
            <a:pPr lvl="1"/>
            <a:r>
              <a:rPr lang="en-US" sz="1800" dirty="0" smtClean="0"/>
              <a:t>Coordinates entered into </a:t>
            </a:r>
            <a:r>
              <a:rPr lang="en-US" sz="1800" dirty="0" err="1" smtClean="0"/>
              <a:t>ArcMap</a:t>
            </a:r>
            <a:endParaRPr lang="en-US" sz="1800" dirty="0" smtClean="0"/>
          </a:p>
        </p:txBody>
      </p:sp>
      <p:pic>
        <p:nvPicPr>
          <p:cNvPr id="4" name="Picture 3" descr="armadillo working logo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0" t="23857" r="25332" b="4248"/>
          <a:stretch/>
        </p:blipFill>
        <p:spPr>
          <a:xfrm>
            <a:off x="7620000" y="5334000"/>
            <a:ext cx="931026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543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7024744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Methodology continued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905000"/>
            <a:ext cx="6777317" cy="3508977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 smtClean="0"/>
              <a:t>Billig</a:t>
            </a:r>
            <a:r>
              <a:rPr lang="en-US" dirty="0" smtClean="0"/>
              <a:t> Ranch and </a:t>
            </a:r>
            <a:r>
              <a:rPr lang="en-US" dirty="0" err="1" smtClean="0"/>
              <a:t>Yegua</a:t>
            </a:r>
            <a:r>
              <a:rPr lang="en-US" dirty="0" smtClean="0"/>
              <a:t> </a:t>
            </a:r>
            <a:r>
              <a:rPr lang="en-US" dirty="0" err="1" smtClean="0"/>
              <a:t>Knobbs</a:t>
            </a:r>
            <a:r>
              <a:rPr lang="en-US" dirty="0" smtClean="0"/>
              <a:t> Preserve</a:t>
            </a:r>
          </a:p>
          <a:p>
            <a:pPr lvl="1"/>
            <a:r>
              <a:rPr lang="en-US" dirty="0"/>
              <a:t>If time permits, we will apply same procedures when </a:t>
            </a:r>
            <a:r>
              <a:rPr lang="en-US" dirty="0" smtClean="0"/>
              <a:t>applicable </a:t>
            </a:r>
          </a:p>
          <a:p>
            <a:pPr lvl="1"/>
            <a:endParaRPr lang="en-US" dirty="0"/>
          </a:p>
          <a:p>
            <a:r>
              <a:rPr lang="en-US" dirty="0" smtClean="0"/>
              <a:t>Slope and Aspect analysis</a:t>
            </a:r>
          </a:p>
          <a:p>
            <a:endParaRPr lang="en-US" dirty="0" smtClean="0"/>
          </a:p>
          <a:p>
            <a:r>
              <a:rPr lang="en-US" dirty="0" smtClean="0"/>
              <a:t>Hard copy maps</a:t>
            </a:r>
          </a:p>
          <a:p>
            <a:pPr lvl="1"/>
            <a:r>
              <a:rPr lang="en-US" dirty="0" smtClean="0"/>
              <a:t>In house and public use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Interactive map</a:t>
            </a:r>
          </a:p>
          <a:p>
            <a:pPr lvl="1"/>
            <a:r>
              <a:rPr lang="en-US" dirty="0" smtClean="0"/>
              <a:t>Linkage to PPLT webpage</a:t>
            </a:r>
          </a:p>
          <a:p>
            <a:pPr lvl="1"/>
            <a:endParaRPr lang="en-US" dirty="0" smtClean="0"/>
          </a:p>
        </p:txBody>
      </p:sp>
      <p:pic>
        <p:nvPicPr>
          <p:cNvPr id="4" name="Picture 3" descr="armadillo working logo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0" t="23857" r="25332" b="4248"/>
          <a:stretch/>
        </p:blipFill>
        <p:spPr>
          <a:xfrm>
            <a:off x="7620000" y="5334000"/>
            <a:ext cx="931026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570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685800"/>
            <a:ext cx="7077634" cy="724936"/>
          </a:xfrm>
        </p:spPr>
        <p:txBody>
          <a:bodyPr/>
          <a:lstStyle/>
          <a:p>
            <a:r>
              <a:rPr lang="en-US" dirty="0" smtClean="0"/>
              <a:t>Implications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524000"/>
            <a:ext cx="6934200" cy="4648200"/>
          </a:xfrm>
        </p:spPr>
        <p:txBody>
          <a:bodyPr>
            <a:normAutofit fontScale="92500" lnSpcReduction="10000"/>
          </a:bodyPr>
          <a:lstStyle/>
          <a:p>
            <a:pPr marL="68580" indent="0">
              <a:buNone/>
            </a:pPr>
            <a:endParaRPr lang="en-US" sz="2000" dirty="0" smtClean="0"/>
          </a:p>
          <a:p>
            <a:r>
              <a:rPr lang="en-US" sz="1900" dirty="0" smtClean="0"/>
              <a:t>This </a:t>
            </a:r>
            <a:r>
              <a:rPr lang="en-US" sz="1900" dirty="0"/>
              <a:t>project will meet the Pines and Prairie Land Trust’s request for the creation of a user-friendly </a:t>
            </a:r>
            <a:r>
              <a:rPr lang="en-US" sz="1900" dirty="0" err="1"/>
              <a:t>geodatabase</a:t>
            </a:r>
            <a:r>
              <a:rPr lang="en-US" sz="1900" dirty="0"/>
              <a:t> for the Colorado River Refuge (CRR) and potentially the </a:t>
            </a:r>
            <a:r>
              <a:rPr lang="en-US" sz="1900" dirty="0" err="1"/>
              <a:t>Yegua</a:t>
            </a:r>
            <a:r>
              <a:rPr lang="en-US" sz="1900" dirty="0"/>
              <a:t> </a:t>
            </a:r>
            <a:r>
              <a:rPr lang="en-US" sz="1900" dirty="0" err="1"/>
              <a:t>Knobbs</a:t>
            </a:r>
            <a:r>
              <a:rPr lang="en-US" sz="1900" dirty="0"/>
              <a:t> Preserve (YKP) and </a:t>
            </a:r>
            <a:r>
              <a:rPr lang="en-US" sz="1900" dirty="0" err="1"/>
              <a:t>Billig</a:t>
            </a:r>
            <a:r>
              <a:rPr lang="en-US" sz="1900" dirty="0"/>
              <a:t> Ranch (BR).</a:t>
            </a:r>
          </a:p>
          <a:p>
            <a:endParaRPr lang="en-US" sz="1900" dirty="0"/>
          </a:p>
          <a:p>
            <a:r>
              <a:rPr lang="en-US" sz="1900" dirty="0" smtClean="0"/>
              <a:t>The </a:t>
            </a:r>
            <a:r>
              <a:rPr lang="en-US" sz="1900" dirty="0"/>
              <a:t>data will help coordinate other existing programs to combine nature walking trails, native vegetation, and Central Texas fauna. It can be used as a resource for planning projects within the properties, and as a reference for future decisions that may impact the quality of the three properties owned by PPLT. </a:t>
            </a:r>
          </a:p>
          <a:p>
            <a:pPr>
              <a:buFont typeface="Arial"/>
              <a:buChar char="•"/>
            </a:pPr>
            <a:endParaRPr lang="en-US" sz="1900" dirty="0"/>
          </a:p>
          <a:p>
            <a:r>
              <a:rPr lang="en-US" sz="1900" dirty="0" smtClean="0"/>
              <a:t>This </a:t>
            </a:r>
            <a:r>
              <a:rPr lang="en-US" sz="1900" dirty="0"/>
              <a:t>study can also be used by various agencies and organizations like Texas Parks and Wildlife in their efforts to continue the preservation of natural habitats found in Bastrop County.</a:t>
            </a:r>
          </a:p>
        </p:txBody>
      </p:sp>
      <p:pic>
        <p:nvPicPr>
          <p:cNvPr id="4" name="Picture 3" descr="armadillo working logo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0" t="23857" r="25332" b="4248"/>
          <a:stretch/>
        </p:blipFill>
        <p:spPr>
          <a:xfrm>
            <a:off x="7620000" y="5334000"/>
            <a:ext cx="931026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078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7077634" cy="496336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Budget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14400"/>
            <a:ext cx="8077200" cy="5562600"/>
          </a:xfrm>
          <a:ln>
            <a:solidFill>
              <a:schemeClr val="tx1"/>
            </a:solidFill>
          </a:ln>
        </p:spPr>
        <p:txBody>
          <a:bodyPr>
            <a:normAutofit fontScale="25000" lnSpcReduction="20000"/>
          </a:bodyPr>
          <a:lstStyle/>
          <a:p>
            <a:pPr marL="68580" indent="0">
              <a:buNone/>
            </a:pPr>
            <a:r>
              <a:rPr lang="en-US" sz="3600" dirty="0"/>
              <a:t>Data Collection/ GPS Fieldwork</a:t>
            </a:r>
          </a:p>
          <a:p>
            <a:pPr marL="68580" indent="0">
              <a:buNone/>
            </a:pPr>
            <a:r>
              <a:rPr lang="en-US" sz="3600" dirty="0"/>
              <a:t>Team Manager (1)					</a:t>
            </a:r>
            <a:r>
              <a:rPr lang="en-US" sz="3600" dirty="0" smtClean="0"/>
              <a:t>Team </a:t>
            </a:r>
            <a:r>
              <a:rPr lang="en-US" sz="3600" dirty="0"/>
              <a:t>Analysts (3)</a:t>
            </a:r>
          </a:p>
          <a:p>
            <a:pPr marL="68580" indent="0">
              <a:buNone/>
            </a:pPr>
            <a:r>
              <a:rPr lang="en-US" sz="3600" dirty="0"/>
              <a:t>Hours/ week: 12					</a:t>
            </a:r>
            <a:r>
              <a:rPr lang="en-US" sz="3600" dirty="0" smtClean="0"/>
              <a:t>Hours</a:t>
            </a:r>
            <a:r>
              <a:rPr lang="en-US" sz="3600" dirty="0"/>
              <a:t>/ week: 10</a:t>
            </a:r>
          </a:p>
          <a:p>
            <a:pPr marL="68580" indent="0">
              <a:buNone/>
            </a:pPr>
            <a:r>
              <a:rPr lang="en-US" sz="3600" dirty="0"/>
              <a:t>Weeks: 4						</a:t>
            </a:r>
            <a:r>
              <a:rPr lang="en-US" sz="3600" dirty="0" smtClean="0"/>
              <a:t>Weeks</a:t>
            </a:r>
            <a:r>
              <a:rPr lang="en-US" sz="3600" dirty="0"/>
              <a:t>: 4</a:t>
            </a:r>
          </a:p>
          <a:p>
            <a:pPr marL="68580" indent="0">
              <a:buNone/>
            </a:pPr>
            <a:r>
              <a:rPr lang="en-US" sz="3600" dirty="0"/>
              <a:t>Hourly wage: $25					</a:t>
            </a:r>
            <a:r>
              <a:rPr lang="en-US" sz="3600" dirty="0" smtClean="0"/>
              <a:t>Hourly </a:t>
            </a:r>
            <a:r>
              <a:rPr lang="en-US" sz="3600" dirty="0"/>
              <a:t>wage: $20</a:t>
            </a:r>
          </a:p>
          <a:p>
            <a:pPr marL="68580" indent="0">
              <a:buNone/>
            </a:pPr>
            <a:r>
              <a:rPr lang="en-US" sz="3600" dirty="0"/>
              <a:t>Subtotal: $1200						Subtotal: $2400</a:t>
            </a:r>
          </a:p>
          <a:p>
            <a:pPr marL="68580" indent="0">
              <a:buNone/>
            </a:pPr>
            <a:r>
              <a:rPr lang="en-US" sz="3600" dirty="0"/>
              <a:t>								</a:t>
            </a:r>
            <a:r>
              <a:rPr lang="en-US" sz="3600" dirty="0" smtClean="0"/>
              <a:t>						</a:t>
            </a:r>
            <a:r>
              <a:rPr lang="en-US" sz="3600" b="1" dirty="0" smtClean="0">
                <a:solidFill>
                  <a:srgbClr val="FF0000"/>
                </a:solidFill>
              </a:rPr>
              <a:t>Subtotal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sz="3600" b="1" dirty="0"/>
              <a:t>$3600</a:t>
            </a:r>
          </a:p>
          <a:p>
            <a:pPr marL="68580" indent="0">
              <a:buNone/>
            </a:pPr>
            <a:r>
              <a:rPr lang="en-US" sz="3600" dirty="0"/>
              <a:t>Data Processing/ GIS Design</a:t>
            </a:r>
          </a:p>
          <a:p>
            <a:pPr marL="68580" indent="0">
              <a:buNone/>
            </a:pPr>
            <a:r>
              <a:rPr lang="en-US" sz="3600" dirty="0"/>
              <a:t>Team Manager (1)					</a:t>
            </a:r>
            <a:r>
              <a:rPr lang="en-US" sz="3600" dirty="0" smtClean="0"/>
              <a:t>Team </a:t>
            </a:r>
            <a:r>
              <a:rPr lang="en-US" sz="3600" dirty="0"/>
              <a:t>Analysts (3)</a:t>
            </a:r>
          </a:p>
          <a:p>
            <a:pPr marL="68580" indent="0">
              <a:buNone/>
            </a:pPr>
            <a:r>
              <a:rPr lang="en-US" sz="3600" dirty="0"/>
              <a:t>Hours/ week: 10					</a:t>
            </a:r>
            <a:r>
              <a:rPr lang="en-US" sz="3600" dirty="0" smtClean="0"/>
              <a:t>Hours</a:t>
            </a:r>
            <a:r>
              <a:rPr lang="en-US" sz="3600" dirty="0"/>
              <a:t>/ week: 10</a:t>
            </a:r>
          </a:p>
          <a:p>
            <a:pPr marL="68580" indent="0">
              <a:buNone/>
            </a:pPr>
            <a:r>
              <a:rPr lang="en-US" sz="3600" dirty="0"/>
              <a:t>Weeks: 4						</a:t>
            </a:r>
            <a:r>
              <a:rPr lang="en-US" sz="3600" dirty="0" smtClean="0"/>
              <a:t>Weeks</a:t>
            </a:r>
            <a:r>
              <a:rPr lang="en-US" sz="3600" dirty="0"/>
              <a:t>: 4</a:t>
            </a:r>
          </a:p>
          <a:p>
            <a:pPr marL="68580" indent="0">
              <a:buNone/>
            </a:pPr>
            <a:r>
              <a:rPr lang="en-US" sz="3600" dirty="0"/>
              <a:t>Hourly Wage: $40					</a:t>
            </a:r>
            <a:r>
              <a:rPr lang="en-US" sz="3600" dirty="0" smtClean="0"/>
              <a:t>Hourly </a:t>
            </a:r>
            <a:r>
              <a:rPr lang="en-US" sz="3600" dirty="0"/>
              <a:t>Wage: $30</a:t>
            </a:r>
          </a:p>
          <a:p>
            <a:pPr marL="68580" indent="0">
              <a:buNone/>
            </a:pPr>
            <a:r>
              <a:rPr lang="en-US" sz="3600" dirty="0"/>
              <a:t>Subtotal: $1600						Subtotal: $3600</a:t>
            </a:r>
          </a:p>
          <a:p>
            <a:pPr marL="68580" indent="0">
              <a:buNone/>
            </a:pPr>
            <a:r>
              <a:rPr lang="en-US" sz="3600" dirty="0"/>
              <a:t>								</a:t>
            </a:r>
            <a:r>
              <a:rPr lang="en-US" sz="3600" dirty="0" smtClean="0"/>
              <a:t>						</a:t>
            </a:r>
            <a:r>
              <a:rPr lang="en-US" sz="3600" b="1" dirty="0" smtClean="0">
                <a:solidFill>
                  <a:srgbClr val="FF0000"/>
                </a:solidFill>
              </a:rPr>
              <a:t>Subtotal</a:t>
            </a:r>
            <a:r>
              <a:rPr lang="en-US" sz="3600" b="1" dirty="0"/>
              <a:t>: $5200</a:t>
            </a:r>
          </a:p>
          <a:p>
            <a:pPr marL="68580" indent="0">
              <a:buNone/>
            </a:pPr>
            <a:r>
              <a:rPr lang="en-US" sz="3600" dirty="0"/>
              <a:t>System Management</a:t>
            </a:r>
          </a:p>
          <a:p>
            <a:pPr marL="68580" indent="0">
              <a:buNone/>
            </a:pPr>
            <a:r>
              <a:rPr lang="en-US" sz="3600" dirty="0"/>
              <a:t>Project Manager					</a:t>
            </a:r>
            <a:r>
              <a:rPr lang="en-US" sz="3600" dirty="0" smtClean="0"/>
              <a:t>Assistant </a:t>
            </a:r>
            <a:r>
              <a:rPr lang="en-US" sz="3600" dirty="0"/>
              <a:t>Manager</a:t>
            </a:r>
          </a:p>
          <a:p>
            <a:pPr marL="68580" indent="0">
              <a:buNone/>
            </a:pPr>
            <a:r>
              <a:rPr lang="en-US" sz="3600" dirty="0"/>
              <a:t>Total Hours: 40						Total Hours: 30</a:t>
            </a:r>
          </a:p>
          <a:p>
            <a:pPr marL="68580" indent="0">
              <a:buNone/>
            </a:pPr>
            <a:r>
              <a:rPr lang="en-US" sz="3600" dirty="0"/>
              <a:t>Hourly Pay: $50						Hourly Pay: $40</a:t>
            </a:r>
          </a:p>
          <a:p>
            <a:pPr marL="68580" indent="0">
              <a:buNone/>
            </a:pPr>
            <a:r>
              <a:rPr lang="en-US" sz="3600" dirty="0"/>
              <a:t>Subtotal: $2000						Subtotal: $1200</a:t>
            </a:r>
          </a:p>
          <a:p>
            <a:pPr marL="68580" indent="0">
              <a:buNone/>
            </a:pPr>
            <a:r>
              <a:rPr lang="en-US" sz="3600" dirty="0"/>
              <a:t>								</a:t>
            </a:r>
            <a:r>
              <a:rPr lang="en-US" sz="3600" dirty="0" smtClean="0"/>
              <a:t>						</a:t>
            </a:r>
            <a:r>
              <a:rPr lang="en-US" sz="3600" b="1" dirty="0" smtClean="0">
                <a:solidFill>
                  <a:srgbClr val="FF0000"/>
                </a:solidFill>
              </a:rPr>
              <a:t>Subtotal</a:t>
            </a:r>
            <a:r>
              <a:rPr lang="en-US" sz="3600" b="1" dirty="0"/>
              <a:t>: $3200</a:t>
            </a:r>
          </a:p>
          <a:p>
            <a:pPr marL="68580" indent="0">
              <a:buNone/>
            </a:pPr>
            <a:r>
              <a:rPr lang="en-US" sz="3600" dirty="0"/>
              <a:t>Specialists</a:t>
            </a:r>
          </a:p>
          <a:p>
            <a:pPr marL="68580" indent="0">
              <a:buNone/>
            </a:pPr>
            <a:r>
              <a:rPr lang="en-US" sz="3600" dirty="0"/>
              <a:t>Web Master						</a:t>
            </a:r>
            <a:r>
              <a:rPr lang="en-US" sz="3600" dirty="0" smtClean="0"/>
              <a:t>Graphic </a:t>
            </a:r>
            <a:r>
              <a:rPr lang="en-US" sz="3600" dirty="0"/>
              <a:t>Designer</a:t>
            </a:r>
          </a:p>
          <a:p>
            <a:pPr marL="68580" indent="0">
              <a:buNone/>
            </a:pPr>
            <a:r>
              <a:rPr lang="en-US" sz="3600" dirty="0"/>
              <a:t>Total Hours: 25						Total Hours: 10</a:t>
            </a:r>
          </a:p>
          <a:p>
            <a:pPr marL="68580" indent="0">
              <a:buNone/>
            </a:pPr>
            <a:r>
              <a:rPr lang="en-US" sz="3600" dirty="0"/>
              <a:t>Hourly Wage: $35					</a:t>
            </a:r>
            <a:r>
              <a:rPr lang="en-US" sz="3600" dirty="0" smtClean="0"/>
              <a:t>Hourly </a:t>
            </a:r>
            <a:r>
              <a:rPr lang="en-US" sz="3600" dirty="0"/>
              <a:t>Wage: $35</a:t>
            </a:r>
          </a:p>
          <a:p>
            <a:pPr marL="68580" indent="0">
              <a:buNone/>
            </a:pPr>
            <a:r>
              <a:rPr lang="en-US" sz="3600" dirty="0"/>
              <a:t>Subtotal: $875						Subtotal: $</a:t>
            </a:r>
            <a:r>
              <a:rPr lang="en-US" sz="3600" dirty="0" smtClean="0"/>
              <a:t>350</a:t>
            </a:r>
            <a:r>
              <a:rPr lang="en-US" sz="3600" dirty="0"/>
              <a:t>	</a:t>
            </a:r>
            <a:r>
              <a:rPr lang="en-US" sz="3600" dirty="0" smtClean="0"/>
              <a:t>	</a:t>
            </a:r>
            <a:endParaRPr lang="en-US" sz="3600" dirty="0"/>
          </a:p>
          <a:p>
            <a:pPr marL="68580" indent="0">
              <a:buNone/>
            </a:pPr>
            <a:endParaRPr lang="en-US" sz="3600" dirty="0"/>
          </a:p>
          <a:p>
            <a:pPr marL="68580" indent="0">
              <a:buNone/>
            </a:pPr>
            <a:r>
              <a:rPr lang="en-US" sz="3600" dirty="0" smtClean="0"/>
              <a:t>Equipment Costs	</a:t>
            </a:r>
            <a:r>
              <a:rPr lang="en-US" sz="3600" dirty="0"/>
              <a:t>		</a:t>
            </a:r>
            <a:r>
              <a:rPr lang="en-US" sz="3600" dirty="0" smtClean="0"/>
              <a:t>		</a:t>
            </a:r>
            <a:r>
              <a:rPr lang="en-US" sz="3600" b="1" dirty="0">
                <a:solidFill>
                  <a:srgbClr val="FF0000"/>
                </a:solidFill>
              </a:rPr>
              <a:t>Subtotal</a:t>
            </a:r>
            <a:r>
              <a:rPr lang="en-US" sz="3600" b="1" dirty="0"/>
              <a:t>: $</a:t>
            </a:r>
            <a:r>
              <a:rPr lang="en-US" sz="3600" b="1" dirty="0" smtClean="0"/>
              <a:t>1225</a:t>
            </a:r>
            <a:r>
              <a:rPr lang="en-US" sz="3600" dirty="0" smtClean="0"/>
              <a:t>		</a:t>
            </a:r>
          </a:p>
          <a:p>
            <a:pPr marL="68580" indent="0">
              <a:buNone/>
            </a:pPr>
            <a:r>
              <a:rPr lang="en-US" sz="3600" dirty="0" smtClean="0"/>
              <a:t>Supplies</a:t>
            </a:r>
            <a:r>
              <a:rPr lang="en-US" sz="3600" dirty="0"/>
              <a:t>: ($150 per workstation * 4 workstations) $600</a:t>
            </a:r>
          </a:p>
          <a:p>
            <a:pPr marL="68580" indent="0">
              <a:buNone/>
            </a:pPr>
            <a:r>
              <a:rPr lang="en-US" sz="3600" dirty="0"/>
              <a:t>Maintenance: ($100 per workstation * 4 workstations) $400</a:t>
            </a:r>
          </a:p>
          <a:p>
            <a:pPr marL="68580" indent="0">
              <a:buNone/>
            </a:pPr>
            <a:r>
              <a:rPr lang="en-US" sz="3600" dirty="0"/>
              <a:t>Depreciation of Equipment: ($8000 value of computers / 36 months of life * 2.5 months of use for project) $</a:t>
            </a:r>
            <a:r>
              <a:rPr lang="en-US" sz="3600" dirty="0" smtClean="0"/>
              <a:t>555.56</a:t>
            </a:r>
            <a:r>
              <a:rPr lang="en-US" sz="3600" dirty="0"/>
              <a:t>						</a:t>
            </a:r>
            <a:r>
              <a:rPr lang="en-US" sz="3600" dirty="0" smtClean="0"/>
              <a:t>				</a:t>
            </a:r>
            <a:endParaRPr lang="en-US" sz="3600" b="1" dirty="0"/>
          </a:p>
          <a:p>
            <a:pPr marL="68580" indent="0">
              <a:buNone/>
            </a:pPr>
            <a:r>
              <a:rPr lang="en-US" sz="3600" dirty="0"/>
              <a:t>Software </a:t>
            </a:r>
            <a:r>
              <a:rPr lang="en-US" sz="3600" dirty="0" smtClean="0"/>
              <a:t>Costs						</a:t>
            </a:r>
            <a:r>
              <a:rPr lang="en-US" sz="3600" b="1" dirty="0">
                <a:solidFill>
                  <a:srgbClr val="FF0000"/>
                </a:solidFill>
              </a:rPr>
              <a:t>Subtotal</a:t>
            </a:r>
            <a:r>
              <a:rPr lang="en-US" sz="3600" b="1" dirty="0"/>
              <a:t>: $1,555.56</a:t>
            </a:r>
            <a:endParaRPr lang="en-US" sz="3600" dirty="0"/>
          </a:p>
          <a:p>
            <a:pPr marL="68580" indent="0">
              <a:buNone/>
            </a:pPr>
            <a:r>
              <a:rPr lang="en-US" sz="3600" dirty="0"/>
              <a:t>Arc GIS 10: ($25,000 ESRI License fee/ (12 months * 2.5months of usage) $5,208.33</a:t>
            </a:r>
          </a:p>
          <a:p>
            <a:pPr marL="68580" indent="0">
              <a:buNone/>
            </a:pPr>
            <a:r>
              <a:rPr lang="en-US" sz="3600" dirty="0"/>
              <a:t>Adobe Photoshop: $</a:t>
            </a:r>
            <a:r>
              <a:rPr lang="en-US" sz="3600" dirty="0" smtClean="0"/>
              <a:t>699					</a:t>
            </a:r>
            <a:r>
              <a:rPr lang="en-US" sz="3600" b="1" dirty="0">
                <a:solidFill>
                  <a:srgbClr val="FF0000"/>
                </a:solidFill>
              </a:rPr>
              <a:t>Subtotal</a:t>
            </a:r>
            <a:r>
              <a:rPr lang="en-US" sz="3600" b="1" dirty="0"/>
              <a:t>: $5,907.33</a:t>
            </a:r>
            <a:endParaRPr lang="en-US" sz="3600" dirty="0"/>
          </a:p>
          <a:p>
            <a:pPr marL="68580" indent="0">
              <a:buNone/>
            </a:pPr>
            <a:r>
              <a:rPr lang="en-US" sz="3600" dirty="0"/>
              <a:t>							</a:t>
            </a:r>
          </a:p>
          <a:p>
            <a:pPr marL="68580" indent="0">
              <a:buNone/>
            </a:pPr>
            <a:r>
              <a:rPr lang="en-US" sz="3600" dirty="0" smtClean="0"/>
              <a:t>Travel Expense						</a:t>
            </a:r>
            <a:endParaRPr lang="en-US" sz="3600" dirty="0"/>
          </a:p>
          <a:p>
            <a:pPr marL="68580" indent="0">
              <a:buNone/>
            </a:pPr>
            <a:r>
              <a:rPr lang="en-US" sz="3600" dirty="0" smtClean="0"/>
              <a:t>200 miles @ $0.50 /mile: $100	             </a:t>
            </a:r>
            <a:r>
              <a:rPr lang="en-US" sz="3600" dirty="0" smtClean="0">
                <a:solidFill>
                  <a:srgbClr val="FF0000"/>
                </a:solidFill>
              </a:rPr>
              <a:t>  </a:t>
            </a:r>
            <a:r>
              <a:rPr lang="en-US" sz="7200" u="sng" dirty="0" smtClean="0">
                <a:solidFill>
                  <a:srgbClr val="FF0000"/>
                </a:solidFill>
              </a:rPr>
              <a:t>Total </a:t>
            </a:r>
            <a:r>
              <a:rPr lang="en-US" sz="7200" u="sng" dirty="0">
                <a:solidFill>
                  <a:srgbClr val="FF0000"/>
                </a:solidFill>
              </a:rPr>
              <a:t>Costs: </a:t>
            </a:r>
            <a:r>
              <a:rPr lang="en-US" sz="7200" b="1" dirty="0"/>
              <a:t>$20,787.89</a:t>
            </a:r>
            <a:r>
              <a:rPr lang="en-US" sz="3600" dirty="0" smtClean="0"/>
              <a:t>	</a:t>
            </a:r>
            <a:r>
              <a:rPr lang="en-US" sz="3600" b="1" dirty="0" smtClean="0">
                <a:solidFill>
                  <a:srgbClr val="FF0000"/>
                </a:solidFill>
              </a:rPr>
              <a:t>Subtotal</a:t>
            </a:r>
            <a:r>
              <a:rPr lang="en-US" sz="3600" b="1" dirty="0"/>
              <a:t>: $100</a:t>
            </a:r>
            <a:r>
              <a:rPr lang="en-US" sz="3600" dirty="0" smtClean="0"/>
              <a:t>						</a:t>
            </a:r>
          </a:p>
          <a:p>
            <a:pPr marL="68580" indent="0">
              <a:buNone/>
            </a:pPr>
            <a:r>
              <a:rPr lang="en-US" sz="3600" dirty="0"/>
              <a:t>	</a:t>
            </a:r>
            <a:r>
              <a:rPr lang="en-US" sz="3600" dirty="0" smtClean="0"/>
              <a:t>													</a:t>
            </a:r>
          </a:p>
          <a:p>
            <a:pPr marL="68580" indent="0">
              <a:buNone/>
            </a:pPr>
            <a:r>
              <a:rPr lang="en-US" sz="4300" dirty="0" smtClean="0"/>
              <a:t>     </a:t>
            </a:r>
          </a:p>
          <a:p>
            <a:pPr marL="68580" indent="0">
              <a:buNone/>
            </a:pPr>
            <a:endParaRPr lang="en-US" sz="2000" dirty="0"/>
          </a:p>
        </p:txBody>
      </p:sp>
      <p:pic>
        <p:nvPicPr>
          <p:cNvPr id="4" name="Picture 3" descr="armadillo working logo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0" t="23857" r="25332" b="4248"/>
          <a:stretch/>
        </p:blipFill>
        <p:spPr>
          <a:xfrm>
            <a:off x="7620000" y="5334000"/>
            <a:ext cx="931026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3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077634" cy="724936"/>
          </a:xfrm>
        </p:spPr>
        <p:txBody>
          <a:bodyPr/>
          <a:lstStyle/>
          <a:p>
            <a:r>
              <a:rPr lang="en-US" dirty="0" smtClean="0"/>
              <a:t>Timetable</a:t>
            </a:r>
            <a:endParaRPr lang="en-US" dirty="0"/>
          </a:p>
        </p:txBody>
      </p:sp>
      <p:pic>
        <p:nvPicPr>
          <p:cNvPr id="4" name="Picture 3" descr="armadillo working logo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0" t="23857" r="25332" b="4248"/>
          <a:stretch/>
        </p:blipFill>
        <p:spPr>
          <a:xfrm>
            <a:off x="7620000" y="5334000"/>
            <a:ext cx="931026" cy="1066800"/>
          </a:xfrm>
          <a:prstGeom prst="rect">
            <a:avLst/>
          </a:prstGeom>
        </p:spPr>
      </p:pic>
      <p:sp>
        <p:nvSpPr>
          <p:cNvPr id="6" name="Content Placeholder 5"/>
          <p:cNvSpPr txBox="1">
            <a:spLocks noGrp="1"/>
          </p:cNvSpPr>
          <p:nvPr>
            <p:ph idx="1"/>
          </p:nvPr>
        </p:nvSpPr>
        <p:spPr>
          <a:xfrm>
            <a:off x="533400" y="1066800"/>
            <a:ext cx="7086600" cy="5306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b="1" dirty="0" smtClean="0">
                <a:solidFill>
                  <a:schemeClr val="accent3">
                    <a:lumMod val="75000"/>
                  </a:schemeClr>
                </a:solidFill>
              </a:rPr>
              <a:t>  </a:t>
            </a:r>
            <a:r>
              <a:rPr lang="en-US" sz="1400" b="1" dirty="0" smtClean="0">
                <a:solidFill>
                  <a:schemeClr val="tx1"/>
                </a:solidFill>
              </a:rPr>
              <a:t>Meet with client for first time</a:t>
            </a:r>
          </a:p>
          <a:p>
            <a:pPr marL="400050" indent="-400050">
              <a:buFont typeface="Arial" pitchFamily="34" charset="0"/>
              <a:buChar char="•"/>
            </a:pPr>
            <a:r>
              <a:rPr lang="en-US" sz="1400" b="1" dirty="0" smtClean="0">
                <a:solidFill>
                  <a:schemeClr val="tx1"/>
                </a:solidFill>
              </a:rPr>
              <a:t>Learn their expectations for our project</a:t>
            </a:r>
          </a:p>
          <a:p>
            <a:pPr marL="400050" indent="-400050">
              <a:buFont typeface="Arial" pitchFamily="34" charset="0"/>
              <a:buChar char="•"/>
            </a:pPr>
            <a:r>
              <a:rPr lang="en-US" sz="1400" b="1" dirty="0" smtClean="0">
                <a:solidFill>
                  <a:schemeClr val="tx1"/>
                </a:solidFill>
              </a:rPr>
              <a:t>Develop proposal in order to express our ideas and direction for the project</a:t>
            </a:r>
          </a:p>
          <a:p>
            <a:pPr marL="400050" indent="-400050">
              <a:buFont typeface="Arial" pitchFamily="34" charset="0"/>
              <a:buChar char="•"/>
            </a:pP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400050" indent="-400050">
              <a:buFont typeface="Arial" pitchFamily="34" charset="0"/>
              <a:buChar char="•"/>
            </a:pPr>
            <a:r>
              <a:rPr lang="en-US" sz="1400" b="1" dirty="0" smtClean="0">
                <a:solidFill>
                  <a:schemeClr val="bg2">
                    <a:lumMod val="50000"/>
                  </a:schemeClr>
                </a:solidFill>
              </a:rPr>
              <a:t>Collect data by way of manual GPS plotting</a:t>
            </a:r>
          </a:p>
          <a:p>
            <a:pPr marL="400050" indent="-400050">
              <a:buFont typeface="Arial" pitchFamily="34" charset="0"/>
              <a:buChar char="•"/>
            </a:pPr>
            <a:r>
              <a:rPr lang="en-US" sz="1400" b="1" dirty="0" smtClean="0">
                <a:solidFill>
                  <a:schemeClr val="bg2">
                    <a:lumMod val="50000"/>
                  </a:schemeClr>
                </a:solidFill>
              </a:rPr>
              <a:t>Gather any data we can find on the internet or from Pines and Prairies Land Trust</a:t>
            </a:r>
          </a:p>
          <a:p>
            <a:pPr marL="400050" indent="-400050">
              <a:buFont typeface="Arial" pitchFamily="34" charset="0"/>
              <a:buChar char="•"/>
            </a:pP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400050" indent="-400050">
              <a:buFont typeface="Arial" pitchFamily="34" charset="0"/>
              <a:buChar char="•"/>
            </a:pPr>
            <a:r>
              <a:rPr lang="en-US" sz="1400" b="1" dirty="0" smtClean="0">
                <a:solidFill>
                  <a:schemeClr val="accent5"/>
                </a:solidFill>
              </a:rPr>
              <a:t>Check data for quality</a:t>
            </a:r>
          </a:p>
          <a:p>
            <a:pPr marL="400050" indent="-400050">
              <a:buFont typeface="Arial" pitchFamily="34" charset="0"/>
              <a:buChar char="•"/>
            </a:pPr>
            <a:r>
              <a:rPr lang="en-US" sz="1400" b="1" dirty="0" smtClean="0">
                <a:solidFill>
                  <a:schemeClr val="accent5"/>
                </a:solidFill>
              </a:rPr>
              <a:t>Prepare the data to be managed in a GIS</a:t>
            </a:r>
          </a:p>
          <a:p>
            <a:pPr marL="400050" indent="-400050">
              <a:buFont typeface="Arial" pitchFamily="34" charset="0"/>
              <a:buChar char="•"/>
            </a:pP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400050" indent="-400050">
              <a:buFont typeface="Arial" pitchFamily="34" charset="0"/>
              <a:buChar char="•"/>
            </a:pP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Create the GIS database</a:t>
            </a:r>
          </a:p>
          <a:p>
            <a:pPr marL="400050" indent="-400050">
              <a:buFont typeface="Arial" pitchFamily="34" charset="0"/>
              <a:buChar char="•"/>
            </a:pP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Produce high quality maps that can be used both in house by PPLT and for public use in brochures and kiosks</a:t>
            </a:r>
          </a:p>
          <a:p>
            <a:pPr marL="400050" indent="-400050">
              <a:buFont typeface="Arial" pitchFamily="34" charset="0"/>
              <a:buChar char="•"/>
            </a:pPr>
            <a:endParaRPr lang="en-US" sz="1400" b="1" dirty="0">
              <a:solidFill>
                <a:schemeClr val="bg2">
                  <a:lumMod val="75000"/>
                </a:schemeClr>
              </a:solidFill>
            </a:endParaRPr>
          </a:p>
          <a:p>
            <a:pPr marL="400050" indent="-400050">
              <a:buFont typeface="Arial" pitchFamily="34" charset="0"/>
              <a:buChar char="•"/>
            </a:pPr>
            <a:r>
              <a:rPr lang="en-US" sz="1400" b="1" dirty="0" smtClean="0">
                <a:solidFill>
                  <a:schemeClr val="bg2">
                    <a:lumMod val="75000"/>
                  </a:schemeClr>
                </a:solidFill>
              </a:rPr>
              <a:t>Develop  a professional website that is easy to navigate and exceptionally informative</a:t>
            </a:r>
          </a:p>
          <a:p>
            <a:pPr marL="400050" indent="-400050">
              <a:buFont typeface="Arial" pitchFamily="34" charset="0"/>
              <a:buChar char="•"/>
            </a:pPr>
            <a:r>
              <a:rPr lang="en-US" sz="1400" b="1" dirty="0" smtClean="0">
                <a:solidFill>
                  <a:schemeClr val="bg2">
                    <a:lumMod val="75000"/>
                  </a:schemeClr>
                </a:solidFill>
              </a:rPr>
              <a:t>Include an interactive map that educates the public on important features in the Colorado River Refuge</a:t>
            </a:r>
          </a:p>
          <a:p>
            <a:pPr marL="400050" indent="-400050">
              <a:buFont typeface="Arial" pitchFamily="34" charset="0"/>
              <a:buChar char="•"/>
            </a:pP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400050" indent="-400050">
              <a:buFont typeface="Arial" pitchFamily="34" charset="0"/>
              <a:buChar char="•"/>
            </a:pP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Prepare final deliverables </a:t>
            </a:r>
          </a:p>
        </p:txBody>
      </p:sp>
    </p:spTree>
    <p:extLst>
      <p:ext uri="{BB962C8B-B14F-4D97-AF65-F5344CB8AC3E}">
        <p14:creationId xmlns:p14="http://schemas.microsoft.com/office/powerpoint/2010/main" val="3788990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rmadillo working logo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0" t="23857" r="25332" b="4248"/>
          <a:stretch/>
        </p:blipFill>
        <p:spPr>
          <a:xfrm>
            <a:off x="7696200" y="5410200"/>
            <a:ext cx="931026" cy="1066800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0029817"/>
              </p:ext>
            </p:extLst>
          </p:nvPr>
        </p:nvGraphicFramePr>
        <p:xfrm>
          <a:off x="1333500" y="733872"/>
          <a:ext cx="6477000" cy="56669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0" name="Document" r:id="rId4" imgW="7239000" imgH="7772400" progId="Word.Document.12">
                  <p:embed/>
                </p:oleObj>
              </mc:Choice>
              <mc:Fallback>
                <p:oleObj name="Document" r:id="rId4" imgW="7239000" imgH="77724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33500" y="733872"/>
                        <a:ext cx="6477000" cy="56669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03652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685800"/>
            <a:ext cx="7077634" cy="724936"/>
          </a:xfrm>
        </p:spPr>
        <p:txBody>
          <a:bodyPr/>
          <a:lstStyle/>
          <a:p>
            <a:r>
              <a:rPr lang="en-US" dirty="0" smtClean="0"/>
              <a:t>Final Deliverables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524000"/>
            <a:ext cx="7543800" cy="4724400"/>
          </a:xfrm>
        </p:spPr>
        <p:txBody>
          <a:bodyPr>
            <a:normAutofit fontScale="92500" lnSpcReduction="10000"/>
          </a:bodyPr>
          <a:lstStyle/>
          <a:p>
            <a:pPr lvl="0"/>
            <a:endParaRPr lang="en-US" sz="1800" dirty="0" smtClean="0"/>
          </a:p>
          <a:p>
            <a:pPr lvl="0"/>
            <a:r>
              <a:rPr lang="en-US" sz="1800" dirty="0" smtClean="0"/>
              <a:t>CD</a:t>
            </a:r>
            <a:r>
              <a:rPr lang="en-US" sz="1800" dirty="0"/>
              <a:t>/DVD containing all </a:t>
            </a:r>
            <a:r>
              <a:rPr lang="en-US" sz="1800" dirty="0" smtClean="0"/>
              <a:t>data</a:t>
            </a:r>
          </a:p>
          <a:p>
            <a:pPr lvl="0"/>
            <a:endParaRPr lang="en-US" sz="1800" dirty="0"/>
          </a:p>
          <a:p>
            <a:pPr lvl="0"/>
            <a:r>
              <a:rPr lang="en-US" sz="1800" dirty="0" smtClean="0"/>
              <a:t>Metadata</a:t>
            </a:r>
          </a:p>
          <a:p>
            <a:pPr lvl="0"/>
            <a:endParaRPr lang="en-US" sz="1800" dirty="0"/>
          </a:p>
          <a:p>
            <a:pPr lvl="0"/>
            <a:r>
              <a:rPr lang="en-US" sz="1800" dirty="0"/>
              <a:t>Power Point </a:t>
            </a:r>
            <a:r>
              <a:rPr lang="en-US" sz="1800" dirty="0" smtClean="0"/>
              <a:t>Presentation</a:t>
            </a:r>
          </a:p>
          <a:p>
            <a:pPr lvl="0"/>
            <a:endParaRPr lang="en-US" sz="1800" dirty="0"/>
          </a:p>
          <a:p>
            <a:pPr lvl="0"/>
            <a:r>
              <a:rPr lang="en-US" sz="1800" dirty="0"/>
              <a:t>Professional Posters for display at PPLT and Texas </a:t>
            </a:r>
            <a:r>
              <a:rPr lang="en-US" sz="1800" dirty="0" smtClean="0"/>
              <a:t>State</a:t>
            </a:r>
          </a:p>
          <a:p>
            <a:pPr lvl="0"/>
            <a:endParaRPr lang="en-US" sz="1800" dirty="0"/>
          </a:p>
          <a:p>
            <a:pPr lvl="0"/>
            <a:r>
              <a:rPr lang="en-US" sz="1800" dirty="0" smtClean="0"/>
              <a:t>Website</a:t>
            </a:r>
          </a:p>
          <a:p>
            <a:pPr lvl="0"/>
            <a:endParaRPr lang="en-US" sz="1800" dirty="0"/>
          </a:p>
          <a:p>
            <a:pPr lvl="0"/>
            <a:r>
              <a:rPr lang="en-US" sz="1800" dirty="0"/>
              <a:t>Instructions for PPLT on how to use data on CD (readme file</a:t>
            </a:r>
            <a:r>
              <a:rPr lang="en-US" sz="1800" dirty="0" smtClean="0"/>
              <a:t>)</a:t>
            </a:r>
          </a:p>
          <a:p>
            <a:pPr lvl="0"/>
            <a:endParaRPr lang="en-US" sz="1800" dirty="0"/>
          </a:p>
          <a:p>
            <a:pPr lvl="0"/>
            <a:r>
              <a:rPr lang="en-US" sz="1800" dirty="0"/>
              <a:t>Final Maps to be used for PPLT brochures and trail </a:t>
            </a:r>
            <a:r>
              <a:rPr lang="en-US" sz="1800" dirty="0" smtClean="0"/>
              <a:t>heads</a:t>
            </a:r>
          </a:p>
          <a:p>
            <a:pPr lvl="0"/>
            <a:endParaRPr lang="en-US" sz="1800" dirty="0"/>
          </a:p>
          <a:p>
            <a:pPr lvl="0"/>
            <a:r>
              <a:rPr lang="en-US" sz="1800" dirty="0"/>
              <a:t>Final Report</a:t>
            </a:r>
          </a:p>
          <a:p>
            <a:pPr marL="68580" indent="0">
              <a:buNone/>
            </a:pPr>
            <a:endParaRPr lang="en-US" sz="2000" dirty="0"/>
          </a:p>
        </p:txBody>
      </p:sp>
      <p:pic>
        <p:nvPicPr>
          <p:cNvPr id="4" name="Picture 3" descr="armadillo working logo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0" t="23857" r="25332" b="4248"/>
          <a:stretch/>
        </p:blipFill>
        <p:spPr>
          <a:xfrm>
            <a:off x="7620000" y="5334000"/>
            <a:ext cx="931026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775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685800"/>
            <a:ext cx="7077634" cy="724936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Arma</a:t>
            </a:r>
            <a:r>
              <a:rPr lang="en-US" dirty="0" smtClean="0"/>
              <a:t>-Geo Team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905000"/>
            <a:ext cx="5257799" cy="2743200"/>
          </a:xfrm>
        </p:spPr>
        <p:txBody>
          <a:bodyPr>
            <a:normAutofit fontScale="92500"/>
          </a:bodyPr>
          <a:lstStyle/>
          <a:p>
            <a:endParaRPr lang="en-US" sz="1800" dirty="0" smtClean="0"/>
          </a:p>
          <a:p>
            <a:r>
              <a:rPr lang="en-US" sz="1800" dirty="0" smtClean="0"/>
              <a:t>Ryan Henderson: Project Manager</a:t>
            </a:r>
          </a:p>
          <a:p>
            <a:endParaRPr lang="en-US" sz="1800" dirty="0" smtClean="0"/>
          </a:p>
          <a:p>
            <a:r>
              <a:rPr lang="en-US" sz="1800" dirty="0" smtClean="0"/>
              <a:t>Dustin </a:t>
            </a:r>
            <a:r>
              <a:rPr lang="en-US" sz="1800" dirty="0" err="1" smtClean="0"/>
              <a:t>Sablatura</a:t>
            </a:r>
            <a:r>
              <a:rPr lang="en-US" sz="1800" dirty="0" smtClean="0"/>
              <a:t>: Assistant Project Manager</a:t>
            </a:r>
          </a:p>
          <a:p>
            <a:endParaRPr lang="en-US" sz="1800" dirty="0" smtClean="0"/>
          </a:p>
          <a:p>
            <a:r>
              <a:rPr lang="en-US" sz="1800" dirty="0" smtClean="0"/>
              <a:t>Veronica Suarez: GIS Analyst/Graphic Design</a:t>
            </a:r>
          </a:p>
          <a:p>
            <a:endParaRPr lang="en-US" sz="1800" dirty="0" smtClean="0"/>
          </a:p>
          <a:p>
            <a:r>
              <a:rPr lang="en-US" sz="1800" dirty="0" smtClean="0"/>
              <a:t>Marcos </a:t>
            </a:r>
            <a:r>
              <a:rPr lang="en-US" sz="1800" dirty="0" err="1" smtClean="0"/>
              <a:t>Montelongo</a:t>
            </a:r>
            <a:r>
              <a:rPr lang="en-US" sz="1800" dirty="0" smtClean="0"/>
              <a:t>: GIS Analyst/Webmaster</a:t>
            </a:r>
            <a:endParaRPr lang="en-US" sz="1800" dirty="0"/>
          </a:p>
        </p:txBody>
      </p:sp>
      <p:pic>
        <p:nvPicPr>
          <p:cNvPr id="4" name="Picture 3" descr="180px-Texas_State_University%E2%80%93San_Marcos_Seal.sv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4191000"/>
            <a:ext cx="1676400" cy="1676400"/>
          </a:xfrm>
          <a:prstGeom prst="rect">
            <a:avLst/>
          </a:prstGeom>
        </p:spPr>
      </p:pic>
      <p:pic>
        <p:nvPicPr>
          <p:cNvPr id="5" name="Picture 4" descr="armadillo working logo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0" t="23857" r="25332" b="4248"/>
          <a:stretch/>
        </p:blipFill>
        <p:spPr>
          <a:xfrm>
            <a:off x="6248400" y="1219200"/>
            <a:ext cx="1917701" cy="219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338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685800"/>
            <a:ext cx="7077634" cy="724936"/>
          </a:xfrm>
        </p:spPr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7800"/>
            <a:ext cx="7162800" cy="4724400"/>
          </a:xfrm>
        </p:spPr>
        <p:txBody>
          <a:bodyPr>
            <a:normAutofit fontScale="85000" lnSpcReduction="20000"/>
          </a:bodyPr>
          <a:lstStyle/>
          <a:p>
            <a:r>
              <a:rPr lang="en-US" sz="2000" dirty="0" smtClean="0"/>
              <a:t>Our primary focus is in designing and implementing a useful </a:t>
            </a:r>
            <a:r>
              <a:rPr lang="en-US" sz="2000" dirty="0" err="1" smtClean="0"/>
              <a:t>geodatabase</a:t>
            </a:r>
            <a:r>
              <a:rPr lang="en-US" sz="2000" dirty="0" smtClean="0"/>
              <a:t> for PPLT</a:t>
            </a:r>
          </a:p>
          <a:p>
            <a:pPr marL="68580" indent="0">
              <a:buNone/>
            </a:pPr>
            <a:endParaRPr lang="en-US" sz="2000" dirty="0"/>
          </a:p>
          <a:p>
            <a:r>
              <a:rPr lang="en-US" sz="2000" dirty="0" smtClean="0"/>
              <a:t>This </a:t>
            </a:r>
            <a:r>
              <a:rPr lang="en-US" sz="2000" dirty="0" err="1" smtClean="0"/>
              <a:t>geodatabase</a:t>
            </a:r>
            <a:r>
              <a:rPr lang="en-US" sz="2000" dirty="0" smtClean="0"/>
              <a:t> will be populated with data related to features found within the properties</a:t>
            </a:r>
          </a:p>
          <a:p>
            <a:pPr lvl="1"/>
            <a:r>
              <a:rPr lang="en-US" sz="1800" dirty="0" smtClean="0"/>
              <a:t>Spatial data</a:t>
            </a:r>
          </a:p>
          <a:p>
            <a:pPr lvl="1"/>
            <a:r>
              <a:rPr lang="en-US" sz="1800" dirty="0" smtClean="0"/>
              <a:t>Descriptive attribute data</a:t>
            </a:r>
          </a:p>
          <a:p>
            <a:pPr marL="68580" indent="0">
              <a:buNone/>
            </a:pPr>
            <a:endParaRPr lang="en-US" sz="2000" dirty="0"/>
          </a:p>
          <a:p>
            <a:r>
              <a:rPr lang="en-US" sz="2000" dirty="0" smtClean="0"/>
              <a:t>Utilizing this </a:t>
            </a:r>
            <a:r>
              <a:rPr lang="en-US" sz="2000" dirty="0" err="1" smtClean="0"/>
              <a:t>geodatabase</a:t>
            </a:r>
            <a:r>
              <a:rPr lang="en-US" sz="2000" dirty="0" smtClean="0"/>
              <a:t> will enable PPLT to monitor and manage their properties while making improvements through future projects</a:t>
            </a:r>
          </a:p>
          <a:p>
            <a:pPr marL="68580" indent="0">
              <a:buNone/>
            </a:pPr>
            <a:endParaRPr lang="en-US" sz="2000" dirty="0"/>
          </a:p>
          <a:p>
            <a:r>
              <a:rPr lang="en-US" sz="2000" dirty="0" smtClean="0"/>
              <a:t>This collection of data will allow for a thorough inventory on each property, and can be visualized by creating maps for staff and visitors</a:t>
            </a:r>
          </a:p>
          <a:p>
            <a:pPr marL="68580" indent="0">
              <a:buNone/>
            </a:pPr>
            <a:endParaRPr lang="en-US" sz="2000" dirty="0"/>
          </a:p>
          <a:p>
            <a:r>
              <a:rPr lang="en-US" sz="2000" dirty="0" smtClean="0"/>
              <a:t>PPLT will have a resource that other GIS analysts can use for future analysis on the properties</a:t>
            </a:r>
          </a:p>
          <a:p>
            <a:pPr marL="68580" indent="0">
              <a:buNone/>
            </a:pPr>
            <a:endParaRPr lang="en-US" sz="2000" dirty="0"/>
          </a:p>
        </p:txBody>
      </p:sp>
      <p:pic>
        <p:nvPicPr>
          <p:cNvPr id="4" name="Picture 3" descr="armadillo working logo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0" t="23857" r="25332" b="4248"/>
          <a:stretch/>
        </p:blipFill>
        <p:spPr>
          <a:xfrm>
            <a:off x="7620000" y="5334000"/>
            <a:ext cx="931026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014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685800"/>
            <a:ext cx="7077634" cy="724936"/>
          </a:xfrm>
        </p:spPr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1" y="1371600"/>
            <a:ext cx="6553199" cy="4572000"/>
          </a:xfrm>
        </p:spPr>
        <p:txBody>
          <a:bodyPr>
            <a:normAutofit/>
          </a:bodyPr>
          <a:lstStyle/>
          <a:p>
            <a:pPr marL="68580" indent="0">
              <a:buNone/>
            </a:pPr>
            <a:endParaRPr lang="en-US" sz="1200" dirty="0" smtClean="0"/>
          </a:p>
          <a:p>
            <a:pPr marL="68580" indent="0">
              <a:buNone/>
            </a:pPr>
            <a:endParaRPr lang="en-US" sz="1200" dirty="0"/>
          </a:p>
          <a:p>
            <a:pPr marL="68580" indent="0">
              <a:buNone/>
            </a:pPr>
            <a:r>
              <a:rPr lang="en-US" sz="1200" dirty="0" err="1" smtClean="0"/>
              <a:t>Carillo</a:t>
            </a:r>
            <a:r>
              <a:rPr lang="en-US" sz="1200" dirty="0" smtClean="0"/>
              <a:t>, Jacqueline, Christensen, Scott, </a:t>
            </a:r>
            <a:r>
              <a:rPr lang="en-US" sz="1200" dirty="0" err="1" smtClean="0"/>
              <a:t>Dillashaw</a:t>
            </a:r>
            <a:r>
              <a:rPr lang="en-US" sz="1200" dirty="0" smtClean="0"/>
              <a:t>, Bradley, </a:t>
            </a:r>
            <a:r>
              <a:rPr lang="en-US" sz="1200" dirty="0" err="1" smtClean="0"/>
              <a:t>McGauhey</a:t>
            </a:r>
            <a:r>
              <a:rPr lang="en-US" sz="1200" dirty="0" smtClean="0"/>
              <a:t>, Kelly, and Ortega, Sam. 2011. </a:t>
            </a:r>
            <a:r>
              <a:rPr lang="en-US" sz="1200" i="1" dirty="0" smtClean="0"/>
              <a:t>Construction of Database for the New Braunfels Public Works Department. San Marcos, TX: </a:t>
            </a:r>
            <a:r>
              <a:rPr lang="en-US" sz="1200" dirty="0" smtClean="0"/>
              <a:t>Texas State University.</a:t>
            </a:r>
          </a:p>
          <a:p>
            <a:pPr marL="68580" indent="0">
              <a:buNone/>
            </a:pPr>
            <a:endParaRPr lang="en-US" sz="1200" i="1" dirty="0"/>
          </a:p>
          <a:p>
            <a:pPr marL="68580" indent="0">
              <a:buNone/>
            </a:pPr>
            <a:r>
              <a:rPr lang="en-US" sz="1200" dirty="0" smtClean="0"/>
              <a:t>Baker, Michael, Jr. </a:t>
            </a:r>
            <a:r>
              <a:rPr lang="en-US" sz="1200" i="1" dirty="0" smtClean="0"/>
              <a:t>Updated GIS Database Design: </a:t>
            </a:r>
            <a:r>
              <a:rPr lang="en-US" sz="1200" i="1" dirty="0" err="1" smtClean="0"/>
              <a:t>Geodatabase</a:t>
            </a:r>
            <a:r>
              <a:rPr lang="en-US" sz="1200" i="1" dirty="0" smtClean="0"/>
              <a:t> Model. </a:t>
            </a:r>
            <a:r>
              <a:rPr lang="en-US" sz="1200" dirty="0" smtClean="0"/>
              <a:t>Virginia Beach, VA</a:t>
            </a:r>
            <a:r>
              <a:rPr lang="en-US" sz="1200" dirty="0"/>
              <a:t>. http://www.suffolkva.us/gis/docs/database-</a:t>
            </a:r>
            <a:r>
              <a:rPr lang="en-US" sz="1200" dirty="0" smtClean="0"/>
              <a:t>design.pdf. (last accessed 29 September).</a:t>
            </a:r>
          </a:p>
          <a:p>
            <a:pPr marL="68580" indent="0">
              <a:buNone/>
            </a:pPr>
            <a:endParaRPr lang="en-US" sz="1200" dirty="0"/>
          </a:p>
          <a:p>
            <a:pPr marL="68580" indent="0">
              <a:buNone/>
            </a:pPr>
            <a:r>
              <a:rPr lang="en-US" sz="1200" dirty="0" smtClean="0"/>
              <a:t>Perkins, Kent, and D., Robinson, Joshua. 2008. </a:t>
            </a:r>
            <a:r>
              <a:rPr lang="en-US" sz="1200" i="1" dirty="0" smtClean="0"/>
              <a:t>Best Practices for Collecting Geographic Data in the Field. </a:t>
            </a:r>
            <a:r>
              <a:rPr lang="en-US" sz="1200" dirty="0" smtClean="0"/>
              <a:t>Gainesville</a:t>
            </a:r>
            <a:r>
              <a:rPr lang="en-US" sz="1200" dirty="0"/>
              <a:t>, FL. http://www.flmnh.ufl.edu/herbarium/methods/</a:t>
            </a:r>
            <a:r>
              <a:rPr lang="en-US" sz="1200" dirty="0" smtClean="0"/>
              <a:t>Georeferencingbestpractices.htm. (last accessed 29 September).</a:t>
            </a:r>
            <a:endParaRPr lang="en-US" sz="1200" dirty="0"/>
          </a:p>
        </p:txBody>
      </p:sp>
      <p:pic>
        <p:nvPicPr>
          <p:cNvPr id="4" name="Picture 3" descr="armadillo working logo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0" t="23857" r="25332" b="4248"/>
          <a:stretch/>
        </p:blipFill>
        <p:spPr>
          <a:xfrm>
            <a:off x="7620000" y="5334000"/>
            <a:ext cx="931026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347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0" y="4724400"/>
            <a:ext cx="29032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/>
              <a:t>Questions?</a:t>
            </a:r>
            <a:endParaRPr lang="en-US" sz="4000" dirty="0"/>
          </a:p>
        </p:txBody>
      </p:sp>
      <p:pic>
        <p:nvPicPr>
          <p:cNvPr id="3" name="Picture 2" descr="armadillo working logo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0" t="23857" r="25332" b="4248"/>
          <a:stretch/>
        </p:blipFill>
        <p:spPr>
          <a:xfrm>
            <a:off x="3086100" y="761999"/>
            <a:ext cx="2971800" cy="340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10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685800"/>
            <a:ext cx="7077634" cy="724936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600200"/>
            <a:ext cx="6754009" cy="4232429"/>
          </a:xfrm>
        </p:spPr>
        <p:txBody>
          <a:bodyPr>
            <a:normAutofit fontScale="85000" lnSpcReduction="20000"/>
          </a:bodyPr>
          <a:lstStyle/>
          <a:p>
            <a:r>
              <a:rPr lang="en-US" sz="2000" dirty="0" smtClean="0"/>
              <a:t>The non-profit organization, Pines and Prairies Land Trust (PPLT) owns and manages multiple properties in the Central Texas region</a:t>
            </a:r>
          </a:p>
          <a:p>
            <a:endParaRPr lang="en-US" sz="2000" dirty="0"/>
          </a:p>
          <a:p>
            <a:r>
              <a:rPr lang="en-US" sz="2000" dirty="0" smtClean="0"/>
              <a:t>PPLT lacks information and spatial data on their properties</a:t>
            </a:r>
          </a:p>
          <a:p>
            <a:endParaRPr lang="en-US" sz="2000" dirty="0"/>
          </a:p>
          <a:p>
            <a:r>
              <a:rPr lang="en-US" sz="2000" dirty="0" smtClean="0"/>
              <a:t>To solve this problem, we will design and create a useful </a:t>
            </a:r>
            <a:r>
              <a:rPr lang="en-US" sz="2000" dirty="0" err="1" smtClean="0"/>
              <a:t>geodatabase</a:t>
            </a:r>
            <a:r>
              <a:rPr lang="en-US" sz="2000" dirty="0" smtClean="0"/>
              <a:t> that will catalogue spatial references of  important features within the properties along with descriptive attribute </a:t>
            </a:r>
            <a:r>
              <a:rPr lang="en-US" sz="2000" dirty="0" smtClean="0"/>
              <a:t>data</a:t>
            </a:r>
          </a:p>
          <a:p>
            <a:endParaRPr lang="en-US" sz="2000" dirty="0"/>
          </a:p>
          <a:p>
            <a:r>
              <a:rPr lang="en-US" sz="2000" dirty="0" smtClean="0"/>
              <a:t>Customized maps will also be created based on PPLT’s needs</a:t>
            </a:r>
          </a:p>
          <a:p>
            <a:endParaRPr lang="en-US" sz="2000" dirty="0"/>
          </a:p>
          <a:p>
            <a:r>
              <a:rPr lang="en-US" sz="2000" dirty="0" smtClean="0"/>
              <a:t>If time allows, an interactive web map will be created and imbedded within PPLT’s website</a:t>
            </a:r>
            <a:endParaRPr lang="en-US" sz="2000" dirty="0"/>
          </a:p>
        </p:txBody>
      </p:sp>
      <p:pic>
        <p:nvPicPr>
          <p:cNvPr id="4" name="Picture 3" descr="armadillo working logo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0" t="23857" r="25332" b="4248"/>
          <a:stretch/>
        </p:blipFill>
        <p:spPr>
          <a:xfrm>
            <a:off x="7620000" y="5334000"/>
            <a:ext cx="931026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479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685800"/>
            <a:ext cx="7077634" cy="724936"/>
          </a:xfrm>
        </p:spPr>
        <p:txBody>
          <a:bodyPr/>
          <a:lstStyle/>
          <a:p>
            <a:r>
              <a:rPr lang="en-US" dirty="0" smtClean="0"/>
              <a:t>Literature 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447800"/>
            <a:ext cx="3429000" cy="4384829"/>
          </a:xfrm>
        </p:spPr>
        <p:txBody>
          <a:bodyPr>
            <a:normAutofit/>
          </a:bodyPr>
          <a:lstStyle/>
          <a:p>
            <a:pPr marL="68580" indent="0">
              <a:buNone/>
            </a:pP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Projects similar to ours</a:t>
            </a:r>
          </a:p>
          <a:p>
            <a:endParaRPr lang="en-US" sz="2000" dirty="0" smtClean="0"/>
          </a:p>
          <a:p>
            <a:r>
              <a:rPr lang="en-US" sz="2000" dirty="0" smtClean="0"/>
              <a:t>Publications on </a:t>
            </a:r>
            <a:r>
              <a:rPr lang="en-US" sz="2000" dirty="0" err="1" smtClean="0"/>
              <a:t>geodatabase</a:t>
            </a:r>
            <a:r>
              <a:rPr lang="en-US" sz="2000" dirty="0" smtClean="0"/>
              <a:t> design</a:t>
            </a:r>
          </a:p>
          <a:p>
            <a:endParaRPr lang="en-US" sz="2000" dirty="0"/>
          </a:p>
          <a:p>
            <a:r>
              <a:rPr lang="en-US" sz="2000" dirty="0" smtClean="0"/>
              <a:t>Source on proper GPS procedures in the field</a:t>
            </a:r>
          </a:p>
          <a:p>
            <a:endParaRPr lang="en-US" sz="2000" dirty="0"/>
          </a:p>
          <a:p>
            <a:endParaRPr lang="en-US" sz="2000" dirty="0" smtClean="0"/>
          </a:p>
          <a:p>
            <a:pPr marL="68580" indent="0">
              <a:buNone/>
            </a:pPr>
            <a:endParaRPr lang="en-US" sz="2000" dirty="0"/>
          </a:p>
          <a:p>
            <a:pPr marL="68580" indent="0">
              <a:buNone/>
            </a:pPr>
            <a:endParaRPr lang="en-US" sz="2000" dirty="0" smtClean="0"/>
          </a:p>
          <a:p>
            <a:pPr marL="68580" indent="0">
              <a:buNone/>
            </a:pPr>
            <a:endParaRPr lang="en-US" sz="2000" dirty="0"/>
          </a:p>
        </p:txBody>
      </p:sp>
      <p:pic>
        <p:nvPicPr>
          <p:cNvPr id="4" name="Picture 3" descr="armadillo working logo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0" t="23857" r="25332" b="4248"/>
          <a:stretch/>
        </p:blipFill>
        <p:spPr>
          <a:xfrm>
            <a:off x="7620000" y="5334000"/>
            <a:ext cx="931026" cy="1066800"/>
          </a:xfrm>
          <a:prstGeom prst="rect">
            <a:avLst/>
          </a:prstGeom>
        </p:spPr>
      </p:pic>
      <p:pic>
        <p:nvPicPr>
          <p:cNvPr id="7" name="Picture 6" descr="Screen Shot 2012-09-30 at 8.53.5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676400"/>
            <a:ext cx="4343400" cy="325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691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685800"/>
            <a:ext cx="7077634" cy="724936"/>
          </a:xfrm>
        </p:spPr>
        <p:txBody>
          <a:bodyPr/>
          <a:lstStyle/>
          <a:p>
            <a:r>
              <a:rPr lang="en-US" dirty="0" smtClean="0"/>
              <a:t>Purpose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1524000"/>
            <a:ext cx="6777317" cy="4308629"/>
          </a:xfrm>
        </p:spPr>
        <p:txBody>
          <a:bodyPr>
            <a:normAutofit fontScale="92500" lnSpcReduction="10000"/>
          </a:bodyPr>
          <a:lstStyle/>
          <a:p>
            <a:endParaRPr lang="en-US" sz="2000" dirty="0" smtClean="0"/>
          </a:p>
          <a:p>
            <a:r>
              <a:rPr lang="en-US" sz="2000" dirty="0" smtClean="0"/>
              <a:t>This </a:t>
            </a:r>
            <a:r>
              <a:rPr lang="en-US" sz="2000" dirty="0" err="1" smtClean="0"/>
              <a:t>geodatabase</a:t>
            </a:r>
            <a:r>
              <a:rPr lang="en-US" sz="2000" dirty="0" smtClean="0"/>
              <a:t> will serve as an inventory and management tool for PPLT in regards to each property</a:t>
            </a:r>
          </a:p>
          <a:p>
            <a:endParaRPr lang="en-US" sz="2000" dirty="0"/>
          </a:p>
          <a:p>
            <a:r>
              <a:rPr lang="en-US" sz="2000" dirty="0" smtClean="0"/>
              <a:t>Access to this </a:t>
            </a:r>
            <a:r>
              <a:rPr lang="en-US" sz="2000" dirty="0" err="1" smtClean="0"/>
              <a:t>geodatabase</a:t>
            </a:r>
            <a:r>
              <a:rPr lang="en-US" sz="2000" dirty="0" smtClean="0"/>
              <a:t> gives PPLT the power to see WHAT is on the property and WHERE it is</a:t>
            </a:r>
          </a:p>
          <a:p>
            <a:endParaRPr lang="en-US" sz="2000" dirty="0"/>
          </a:p>
          <a:p>
            <a:r>
              <a:rPr lang="en-US" sz="2000" dirty="0" smtClean="0"/>
              <a:t>PPLT will have the power to see attributes and descriptive data on each feature stored in the database</a:t>
            </a:r>
          </a:p>
          <a:p>
            <a:endParaRPr lang="en-US" sz="2000" dirty="0"/>
          </a:p>
          <a:p>
            <a:r>
              <a:rPr lang="en-US" sz="2000" dirty="0" smtClean="0"/>
              <a:t>Data within this database will also be useful in creating maps for staff</a:t>
            </a:r>
          </a:p>
        </p:txBody>
      </p:sp>
      <p:pic>
        <p:nvPicPr>
          <p:cNvPr id="4" name="Picture 3" descr="armadillo working logo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0" t="23857" r="25332" b="4248"/>
          <a:stretch/>
        </p:blipFill>
        <p:spPr>
          <a:xfrm>
            <a:off x="7620000" y="5334000"/>
            <a:ext cx="931026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46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685800"/>
            <a:ext cx="7077634" cy="724936"/>
          </a:xfrm>
        </p:spPr>
        <p:txBody>
          <a:bodyPr/>
          <a:lstStyle/>
          <a:p>
            <a:r>
              <a:rPr lang="en-US" dirty="0" smtClean="0"/>
              <a:t>Map Improvements </a:t>
            </a:r>
            <a:endParaRPr lang="en-US" dirty="0"/>
          </a:p>
        </p:txBody>
      </p:sp>
      <p:pic>
        <p:nvPicPr>
          <p:cNvPr id="4" name="Picture 3" descr="armadillo working logo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0" t="23857" r="25332" b="4248"/>
          <a:stretch/>
        </p:blipFill>
        <p:spPr>
          <a:xfrm>
            <a:off x="7620000" y="5334000"/>
            <a:ext cx="931026" cy="106680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" t="-1" b="2035"/>
          <a:stretch/>
        </p:blipFill>
        <p:spPr bwMode="auto">
          <a:xfrm>
            <a:off x="1458675" y="1752600"/>
            <a:ext cx="6226651" cy="3886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71045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077634" cy="724936"/>
          </a:xfrm>
        </p:spPr>
        <p:txBody>
          <a:bodyPr/>
          <a:lstStyle/>
          <a:p>
            <a:r>
              <a:rPr lang="en-US" dirty="0" smtClean="0"/>
              <a:t>Website </a:t>
            </a:r>
            <a:r>
              <a:rPr lang="en-US" dirty="0"/>
              <a:t>I</a:t>
            </a:r>
            <a:r>
              <a:rPr lang="en-US" dirty="0" smtClean="0"/>
              <a:t>mprovements</a:t>
            </a:r>
            <a:endParaRPr lang="en-US" dirty="0"/>
          </a:p>
        </p:txBody>
      </p:sp>
      <p:pic>
        <p:nvPicPr>
          <p:cNvPr id="4" name="Picture 3" descr="armadillo working logo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0" t="23857" r="25332" b="4248"/>
          <a:stretch/>
        </p:blipFill>
        <p:spPr>
          <a:xfrm>
            <a:off x="7620000" y="5334000"/>
            <a:ext cx="931026" cy="1066800"/>
          </a:xfrm>
          <a:prstGeom prst="rect">
            <a:avLst/>
          </a:prstGeom>
        </p:spPr>
      </p:pic>
      <p:pic>
        <p:nvPicPr>
          <p:cNvPr id="3" name="Picture 2" descr="Screen Shot 2012-10-02 at 5.52.4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783" y="1676400"/>
            <a:ext cx="6224434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792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RR_Scope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905" r="-14905"/>
          <a:stretch>
            <a:fillRect/>
          </a:stretch>
        </p:blipFill>
        <p:spPr>
          <a:xfrm>
            <a:off x="-304800" y="762000"/>
            <a:ext cx="9595418" cy="5715000"/>
          </a:xfrm>
        </p:spPr>
      </p:pic>
      <p:pic>
        <p:nvPicPr>
          <p:cNvPr id="5" name="Picture 4" descr="armadillo working logo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0" t="23857" r="25332" b="4248"/>
          <a:stretch/>
        </p:blipFill>
        <p:spPr>
          <a:xfrm>
            <a:off x="7696200" y="5410200"/>
            <a:ext cx="931026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254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7077634" cy="724936"/>
          </a:xfrm>
        </p:spPr>
        <p:txBody>
          <a:bodyPr>
            <a:noAutofit/>
          </a:bodyPr>
          <a:lstStyle/>
          <a:p>
            <a:r>
              <a:rPr lang="en-US" sz="2400" dirty="0" smtClean="0"/>
              <a:t>Primary Scope:</a:t>
            </a:r>
            <a:br>
              <a:rPr lang="en-US" sz="2400" dirty="0" smtClean="0"/>
            </a:br>
            <a:r>
              <a:rPr lang="en-US" sz="2400" dirty="0" smtClean="0"/>
              <a:t>Colorado River Refuge</a:t>
            </a:r>
            <a:endParaRPr lang="en-US" sz="2400" dirty="0"/>
          </a:p>
        </p:txBody>
      </p:sp>
      <p:sp>
        <p:nvSpPr>
          <p:cNvPr id="4" name="Content Placeholder 4"/>
          <p:cNvSpPr>
            <a:spLocks noGrp="1"/>
          </p:cNvSpPr>
          <p:nvPr>
            <p:ph idx="1"/>
          </p:nvPr>
        </p:nvSpPr>
        <p:spPr>
          <a:xfrm>
            <a:off x="762000" y="1676400"/>
            <a:ext cx="6400800" cy="457200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sz="2400" b="1" dirty="0" smtClean="0"/>
              <a:t>Walking Trails</a:t>
            </a:r>
          </a:p>
          <a:p>
            <a:pPr lvl="2"/>
            <a:r>
              <a:rPr lang="en-US" sz="2000" dirty="0" smtClean="0"/>
              <a:t>Cottonwood Trail</a:t>
            </a:r>
          </a:p>
          <a:p>
            <a:pPr lvl="2"/>
            <a:r>
              <a:rPr lang="en-US" sz="2000" dirty="0" smtClean="0"/>
              <a:t>Dragonfly Trail</a:t>
            </a:r>
          </a:p>
          <a:p>
            <a:pPr lvl="2"/>
            <a:r>
              <a:rPr lang="en-US" sz="2000" dirty="0" smtClean="0"/>
              <a:t>Two Bridges Trail</a:t>
            </a:r>
          </a:p>
          <a:p>
            <a:pPr lvl="2"/>
            <a:r>
              <a:rPr lang="en-US" sz="2000" dirty="0" smtClean="0"/>
              <a:t>Cliff Hanger Trail</a:t>
            </a:r>
            <a:endParaRPr lang="en-US" dirty="0" smtClean="0"/>
          </a:p>
          <a:p>
            <a:pPr algn="just">
              <a:buNone/>
            </a:pPr>
            <a:r>
              <a:rPr lang="en-US" sz="2400" b="1" dirty="0" smtClean="0"/>
              <a:t>Trail Heads</a:t>
            </a:r>
          </a:p>
          <a:p>
            <a:pPr lvl="2" algn="just"/>
            <a:r>
              <a:rPr lang="en-US" sz="2000" dirty="0" smtClean="0"/>
              <a:t>Parking</a:t>
            </a:r>
          </a:p>
          <a:p>
            <a:pPr lvl="2" algn="just"/>
            <a:r>
              <a:rPr lang="en-US" sz="2000" dirty="0" smtClean="0"/>
              <a:t>Wheelchair Accessibly </a:t>
            </a:r>
          </a:p>
          <a:p>
            <a:pPr algn="just">
              <a:buNone/>
            </a:pPr>
            <a:r>
              <a:rPr lang="en-US" sz="2400" b="1" dirty="0" smtClean="0"/>
              <a:t>Camping/Picnic Areas</a:t>
            </a:r>
          </a:p>
          <a:p>
            <a:pPr lvl="2" algn="just"/>
            <a:r>
              <a:rPr lang="en-US" sz="2000" dirty="0" smtClean="0"/>
              <a:t>Rest Benches along trails</a:t>
            </a:r>
          </a:p>
          <a:p>
            <a:pPr algn="just">
              <a:buNone/>
            </a:pPr>
            <a:r>
              <a:rPr lang="en-US" sz="2400" b="1" dirty="0" smtClean="0"/>
              <a:t>Natural Elements</a:t>
            </a:r>
          </a:p>
          <a:p>
            <a:pPr lvl="2" algn="just"/>
            <a:r>
              <a:rPr lang="en-US" sz="2000" dirty="0" smtClean="0"/>
              <a:t>Colorado River (Texas Paddling Trail Canoe/Kayak Launch)  </a:t>
            </a:r>
          </a:p>
          <a:p>
            <a:pPr lvl="2" algn="just"/>
            <a:r>
              <a:rPr lang="en-US" sz="2000" dirty="0" smtClean="0"/>
              <a:t>Quesadilla Cliffs </a:t>
            </a:r>
          </a:p>
          <a:p>
            <a:pPr lvl="2" algn="just"/>
            <a:r>
              <a:rPr lang="en-US" sz="2000" dirty="0" smtClean="0"/>
              <a:t>Vegetation (i.e. Cottonwood, Sycamore Trees, and Poison Ivy)</a:t>
            </a:r>
          </a:p>
        </p:txBody>
      </p:sp>
      <p:pic>
        <p:nvPicPr>
          <p:cNvPr id="5" name="Picture 4" descr="UP RR bridge over Colorado River from trail terminus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990600"/>
            <a:ext cx="3971658" cy="2971800"/>
          </a:xfrm>
          <a:prstGeom prst="rect">
            <a:avLst/>
          </a:prstGeom>
        </p:spPr>
      </p:pic>
      <p:pic>
        <p:nvPicPr>
          <p:cNvPr id="6" name="Picture 5" descr="armadillo working logo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0" t="23857" r="25332" b="4248"/>
          <a:stretch/>
        </p:blipFill>
        <p:spPr>
          <a:xfrm>
            <a:off x="7620000" y="5334000"/>
            <a:ext cx="931026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863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Custom 1">
      <a:dk1>
        <a:sysClr val="windowText" lastClr="000000"/>
      </a:dk1>
      <a:lt1>
        <a:sysClr val="window" lastClr="FFFFFF"/>
      </a:lt1>
      <a:dk2>
        <a:srgbClr val="3E3D2D"/>
      </a:dk2>
      <a:lt2>
        <a:srgbClr val="AACC66"/>
      </a:lt2>
      <a:accent1>
        <a:srgbClr val="5B7A00"/>
      </a:accent1>
      <a:accent2>
        <a:srgbClr val="A9876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2516</TotalTime>
  <Words>1033</Words>
  <Application>Microsoft Macintosh PowerPoint</Application>
  <PresentationFormat>On-screen Show (4:3)</PresentationFormat>
  <Paragraphs>213</Paragraphs>
  <Slides>22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Austin</vt:lpstr>
      <vt:lpstr>Microsoft Word Document</vt:lpstr>
      <vt:lpstr> </vt:lpstr>
      <vt:lpstr>The Arma-Geo Team</vt:lpstr>
      <vt:lpstr>Summary</vt:lpstr>
      <vt:lpstr>Literature Review</vt:lpstr>
      <vt:lpstr>Purpose</vt:lpstr>
      <vt:lpstr>Map Improvements </vt:lpstr>
      <vt:lpstr>Website Improvements</vt:lpstr>
      <vt:lpstr>PowerPoint Presentation</vt:lpstr>
      <vt:lpstr>Primary Scope: Colorado River Refuge</vt:lpstr>
      <vt:lpstr>Site Assessment </vt:lpstr>
      <vt:lpstr>Data</vt:lpstr>
      <vt:lpstr>Data continued</vt:lpstr>
      <vt:lpstr>Methodology</vt:lpstr>
      <vt:lpstr>Methodology continued</vt:lpstr>
      <vt:lpstr>Implications</vt:lpstr>
      <vt:lpstr>Budget</vt:lpstr>
      <vt:lpstr>Timetable</vt:lpstr>
      <vt:lpstr>PowerPoint Presentation</vt:lpstr>
      <vt:lpstr>Final Deliverables</vt:lpstr>
      <vt:lpstr>Conclusion</vt:lpstr>
      <vt:lpstr>References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Henderson, Ryan M</dc:creator>
  <cp:lastModifiedBy>Ryan Henderson</cp:lastModifiedBy>
  <cp:revision>72</cp:revision>
  <dcterms:created xsi:type="dcterms:W3CDTF">2012-09-26T16:48:06Z</dcterms:created>
  <dcterms:modified xsi:type="dcterms:W3CDTF">2012-10-03T03:05:13Z</dcterms:modified>
</cp:coreProperties>
</file>